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bin" panose="020B0604020202020204" charset="0"/>
      <p:regular r:id="rId13"/>
    </p:embeddedFont>
    <p:embeddedFont>
      <p:font typeface="Unbounde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8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33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7390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61605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 Simulation of Rainwater Harvesting Systems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83262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Computer Graphics 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548485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By 404 Found</a:t>
            </a:r>
            <a:endParaRPr lang="en-US" sz="18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15C4F4-E259-3DA8-304A-E7D380C6B976}"/>
              </a:ext>
            </a:extLst>
          </p:cNvPr>
          <p:cNvSpPr/>
          <p:nvPr/>
        </p:nvSpPr>
        <p:spPr>
          <a:xfrm>
            <a:off x="11796765" y="7174523"/>
            <a:ext cx="2833635" cy="1055077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1975" y="441603"/>
            <a:ext cx="3778568" cy="472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Conclusion: </a:t>
            </a:r>
            <a:endParaRPr lang="en-US" sz="2950" dirty="0"/>
          </a:p>
        </p:txBody>
      </p:sp>
      <p:sp>
        <p:nvSpPr>
          <p:cNvPr id="3" name="Shape 1"/>
          <p:cNvSpPr/>
          <p:nvPr/>
        </p:nvSpPr>
        <p:spPr>
          <a:xfrm>
            <a:off x="561975" y="1335405"/>
            <a:ext cx="7135062" cy="1231463"/>
          </a:xfrm>
          <a:prstGeom prst="roundRect">
            <a:avLst>
              <a:gd name="adj" fmla="val 31298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722471" y="1495901"/>
            <a:ext cx="1963222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Summary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22471" y="1892498"/>
            <a:ext cx="6592728" cy="513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dynamic, interactive simulation of rainwater harvesting, blending CG principles with environmental education.</a:t>
            </a:r>
            <a:endParaRPr lang="en-US" sz="1250" dirty="0"/>
          </a:p>
        </p:txBody>
      </p:sp>
      <p:sp>
        <p:nvSpPr>
          <p:cNvPr id="6" name="Shape 4"/>
          <p:cNvSpPr/>
          <p:nvPr/>
        </p:nvSpPr>
        <p:spPr>
          <a:xfrm>
            <a:off x="561975" y="2727365"/>
            <a:ext cx="7135062" cy="1231463"/>
          </a:xfrm>
          <a:prstGeom prst="roundRect">
            <a:avLst>
              <a:gd name="adj" fmla="val 31298"/>
            </a:avLst>
          </a:prstGeom>
          <a:solidFill>
            <a:srgbClr val="304755"/>
          </a:solidFill>
          <a:ln/>
        </p:spPr>
      </p:sp>
      <p:sp>
        <p:nvSpPr>
          <p:cNvPr id="7" name="Text 5"/>
          <p:cNvSpPr/>
          <p:nvPr/>
        </p:nvSpPr>
        <p:spPr>
          <a:xfrm>
            <a:off x="722471" y="2887861"/>
            <a:ext cx="1889284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Feasibility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22471" y="3284458"/>
            <a:ext cx="6592728" cy="513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Achievable within the project timeline, leveraging established graphics libraries and development practices.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561975" y="4119324"/>
            <a:ext cx="7135062" cy="1231463"/>
          </a:xfrm>
          <a:prstGeom prst="roundRect">
            <a:avLst>
              <a:gd name="adj" fmla="val 31298"/>
            </a:avLst>
          </a:prstGeom>
          <a:solidFill>
            <a:srgbClr val="304755"/>
          </a:solidFill>
          <a:ln/>
        </p:spPr>
      </p:sp>
      <p:sp>
        <p:nvSpPr>
          <p:cNvPr id="10" name="Text 8"/>
          <p:cNvSpPr/>
          <p:nvPr/>
        </p:nvSpPr>
        <p:spPr>
          <a:xfrm>
            <a:off x="722471" y="4279821"/>
            <a:ext cx="1889284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CG Relevance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722470" y="4676418"/>
            <a:ext cx="6592729" cy="513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Excellent platform for applying 2D/3D modelling, animation, rendering, and interaction techniques.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561975" y="5531406"/>
            <a:ext cx="6934095" cy="513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project not only demonstrates advanced computer graphics skills but also contributes to understanding </a:t>
            </a:r>
            <a:r>
              <a:rPr lang="en-US" sz="1250" dirty="0">
                <a:solidFill>
                  <a:srgbClr val="007EBD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critical sustainability practices</a:t>
            </a: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2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0A8A8CA-9A40-0E8B-4E86-60F5861FD893}"/>
              </a:ext>
            </a:extLst>
          </p:cNvPr>
          <p:cNvSpPr/>
          <p:nvPr/>
        </p:nvSpPr>
        <p:spPr>
          <a:xfrm>
            <a:off x="11796765" y="7174523"/>
            <a:ext cx="2833635" cy="1055077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9407" y="-1"/>
            <a:ext cx="6440993" cy="82812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9283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Introduction to Our Project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559844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project delves into the fascinating world of </a:t>
            </a:r>
            <a:r>
              <a:rPr lang="en-US" sz="1850" dirty="0">
                <a:solidFill>
                  <a:srgbClr val="007EBD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computer graphics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to model and simulate a crucial environmental system: rainwater harvesting.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3595092"/>
            <a:ext cx="7468553" cy="1801177"/>
          </a:xfrm>
          <a:prstGeom prst="roundRect">
            <a:avLst>
              <a:gd name="adj" fmla="val 8123"/>
            </a:avLst>
          </a:prstGeom>
          <a:solidFill>
            <a:srgbClr val="112836"/>
          </a:solidFill>
          <a:ln w="30480">
            <a:solidFill>
              <a:srgbClr val="49606E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93644" y="3595092"/>
            <a:ext cx="121920" cy="1801177"/>
          </a:xfrm>
          <a:prstGeom prst="roundRect">
            <a:avLst>
              <a:gd name="adj" fmla="val 29451"/>
            </a:avLst>
          </a:prstGeom>
          <a:solidFill>
            <a:srgbClr val="0A988B"/>
          </a:solidFill>
          <a:ln/>
        </p:spPr>
      </p:sp>
      <p:sp>
        <p:nvSpPr>
          <p:cNvPr id="7" name="Text 4"/>
          <p:cNvSpPr/>
          <p:nvPr/>
        </p:nvSpPr>
        <p:spPr>
          <a:xfrm>
            <a:off x="6685359" y="38648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Area of Focus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685359" y="4360426"/>
            <a:ext cx="68375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Interactive 2D/pseudo 3D simulation,  Line Drawing algorithm and interactive visualization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6324124" y="5635585"/>
            <a:ext cx="7468553" cy="1801177"/>
          </a:xfrm>
          <a:prstGeom prst="roundRect">
            <a:avLst>
              <a:gd name="adj" fmla="val 8123"/>
            </a:avLst>
          </a:prstGeom>
          <a:solidFill>
            <a:srgbClr val="112836"/>
          </a:solidFill>
          <a:ln w="30480">
            <a:solidFill>
              <a:srgbClr val="49606E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293644" y="5635585"/>
            <a:ext cx="121920" cy="1801177"/>
          </a:xfrm>
          <a:prstGeom prst="roundRect">
            <a:avLst>
              <a:gd name="adj" fmla="val 29451"/>
            </a:avLst>
          </a:prstGeom>
          <a:solidFill>
            <a:srgbClr val="0A988B"/>
          </a:solidFill>
          <a:ln/>
        </p:spPr>
      </p:sp>
      <p:sp>
        <p:nvSpPr>
          <p:cNvPr id="11" name="Text 8"/>
          <p:cNvSpPr/>
          <p:nvPr/>
        </p:nvSpPr>
        <p:spPr>
          <a:xfrm>
            <a:off x="6685359" y="59053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Importance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685359" y="6400919"/>
            <a:ext cx="68375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Educating on Rainwater Harvesting System and use with interactive design.</a:t>
            </a:r>
            <a:endParaRPr lang="en-US" sz="18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D94AB12-3AD5-19DC-085A-FBF9ECF10EFF}"/>
              </a:ext>
            </a:extLst>
          </p:cNvPr>
          <p:cNvSpPr/>
          <p:nvPr/>
        </p:nvSpPr>
        <p:spPr>
          <a:xfrm>
            <a:off x="12118312" y="7676078"/>
            <a:ext cx="2512088" cy="553522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78431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Creative Vision: Bringing Systems to Life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84753"/>
            <a:ext cx="579084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Art of Interactive Visualization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376017"/>
            <a:ext cx="686240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We embrace the creative challenge of transforming real life systems into interactive art.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357449"/>
            <a:ext cx="686240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Computer graphics allows us to translate abstract concepts into engaging, dynamic visual experiences.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362813"/>
            <a:ext cx="464165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Storytelling Through Design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37724" y="5954078"/>
            <a:ext cx="686240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project explores the artistic potential of combining technology with environmental aspect.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291632" y="2760821"/>
            <a:ext cx="550854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1632" y="3413046"/>
            <a:ext cx="5508546" cy="376892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312A49E-986B-A891-081C-2E88264540F4}"/>
              </a:ext>
            </a:extLst>
          </p:cNvPr>
          <p:cNvSpPr/>
          <p:nvPr/>
        </p:nvSpPr>
        <p:spPr>
          <a:xfrm>
            <a:off x="12178602" y="7707086"/>
            <a:ext cx="2451798" cy="522514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76682"/>
            <a:ext cx="61267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Objectives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13967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What we aim to achieve: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279189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6" name="Text 3"/>
          <p:cNvSpPr/>
          <p:nvPr/>
        </p:nvSpPr>
        <p:spPr>
          <a:xfrm>
            <a:off x="937974" y="2849880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615559" y="2836664"/>
            <a:ext cx="6090642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 a graphical application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1615559" y="3402568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 simulate rainwater and water collection.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837724" y="426434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0" name="Text 7"/>
          <p:cNvSpPr/>
          <p:nvPr/>
        </p:nvSpPr>
        <p:spPr>
          <a:xfrm>
            <a:off x="937974" y="432232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615559" y="4309110"/>
            <a:ext cx="6690717" cy="844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Apply computer graphics concepts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615559" y="529732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Bringing realistic simulation to life.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837724" y="615910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937974" y="6217087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615559" y="6203871"/>
            <a:ext cx="5727382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Develop interactive features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1615559" y="6769775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Allowing users to manipulate variables and observe outcomes.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8078" y="642818"/>
            <a:ext cx="10230207" cy="687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Overview: How it Works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18078" y="1914406"/>
            <a:ext cx="3069193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System Simulation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18078" y="2491859"/>
            <a:ext cx="6890147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application visually models a rainwater harvesting system.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18078" y="3075980"/>
            <a:ext cx="6890147" cy="747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Users interact to simulate rainfall, collection via gutters, storage in tanks, and distribution for various uses.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18078" y="4057412"/>
            <a:ext cx="3391733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Interactive Elements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818078" y="4634865"/>
            <a:ext cx="6890147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Adjust rainfall intensity.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818078" y="5090517"/>
            <a:ext cx="6890147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Modify tank capacity.</a:t>
            </a:r>
            <a:endParaRPr lang="en-US" sz="18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155" y="1943576"/>
            <a:ext cx="5533668" cy="553366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3BEA37-0682-DD73-B7B8-78BD6A35F25A}"/>
              </a:ext>
            </a:extLst>
          </p:cNvPr>
          <p:cNvSpPr/>
          <p:nvPr/>
        </p:nvSpPr>
        <p:spPr>
          <a:xfrm>
            <a:off x="12198699" y="7787473"/>
            <a:ext cx="2431701" cy="442127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860" y="465058"/>
            <a:ext cx="7972068" cy="397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Computer Graphics Concepts Applied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591860" y="1201103"/>
            <a:ext cx="13446681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project leverages a multitude of computer graphics techniques to bring the rainwater harvesting system to life.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591860" y="1661755"/>
            <a:ext cx="13446681" cy="1014651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4720" y="1684615"/>
            <a:ext cx="676394" cy="968931"/>
          </a:xfrm>
          <a:prstGeom prst="rect">
            <a:avLst/>
          </a:prstGeom>
          <a:solidFill>
            <a:srgbClr val="304755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6056" y="2042160"/>
            <a:ext cx="253603" cy="25360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460183" y="1853684"/>
            <a:ext cx="1989534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3D Graphics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460183" y="2203728"/>
            <a:ext cx="12386429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Utilising a combination of 2D for interface elements and 3D for environmental models and water bodies.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591860" y="2845475"/>
            <a:ext cx="13446681" cy="1376363"/>
          </a:xfrm>
          <a:prstGeom prst="roundRect">
            <a:avLst>
              <a:gd name="adj" fmla="val 1843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14720" y="2868335"/>
            <a:ext cx="676394" cy="1330643"/>
          </a:xfrm>
          <a:prstGeom prst="rect">
            <a:avLst/>
          </a:prstGeom>
          <a:solidFill>
            <a:srgbClr val="304755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6056" y="3406735"/>
            <a:ext cx="253603" cy="25360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460183" y="3037403"/>
            <a:ext cx="236696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Drawing Algorithms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1460183" y="3387447"/>
            <a:ext cx="12386429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Implementing algorithms for rendering pipes, tanks, and water flow lines.</a:t>
            </a:r>
            <a:endParaRPr lang="en-US" sz="1300" dirty="0"/>
          </a:p>
        </p:txBody>
      </p:sp>
      <p:sp>
        <p:nvSpPr>
          <p:cNvPr id="14" name="Text 10"/>
          <p:cNvSpPr/>
          <p:nvPr/>
        </p:nvSpPr>
        <p:spPr>
          <a:xfrm>
            <a:off x="1460183" y="3759398"/>
            <a:ext cx="12386429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(e.g., Bresenham's for lines, Midpoint Circle Algorithm).</a:t>
            </a:r>
            <a:endParaRPr lang="en-US" sz="1300" dirty="0"/>
          </a:p>
        </p:txBody>
      </p:sp>
      <p:sp>
        <p:nvSpPr>
          <p:cNvPr id="15" name="Shape 11"/>
          <p:cNvSpPr/>
          <p:nvPr/>
        </p:nvSpPr>
        <p:spPr>
          <a:xfrm>
            <a:off x="591860" y="4390906"/>
            <a:ext cx="13446681" cy="1014651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614720" y="4413766"/>
            <a:ext cx="676394" cy="968931"/>
          </a:xfrm>
          <a:prstGeom prst="rect">
            <a:avLst/>
          </a:prstGeom>
          <a:solidFill>
            <a:srgbClr val="304755"/>
          </a:solidFill>
          <a:ln/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6056" y="4771311"/>
            <a:ext cx="253603" cy="253603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1460183" y="4582835"/>
            <a:ext cx="20104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Transformations</a:t>
            </a:r>
            <a:endParaRPr lang="en-US" sz="1550" dirty="0"/>
          </a:p>
        </p:txBody>
      </p:sp>
      <p:sp>
        <p:nvSpPr>
          <p:cNvPr id="19" name="Text 14"/>
          <p:cNvSpPr/>
          <p:nvPr/>
        </p:nvSpPr>
        <p:spPr>
          <a:xfrm>
            <a:off x="1460183" y="4932878"/>
            <a:ext cx="12386429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Translate, rotate, and scale elements for dynamic views.</a:t>
            </a:r>
            <a:endParaRPr lang="en-US" sz="1300" dirty="0"/>
          </a:p>
        </p:txBody>
      </p:sp>
      <p:sp>
        <p:nvSpPr>
          <p:cNvPr id="20" name="Shape 15"/>
          <p:cNvSpPr/>
          <p:nvPr/>
        </p:nvSpPr>
        <p:spPr>
          <a:xfrm>
            <a:off x="591860" y="5574625"/>
            <a:ext cx="13446681" cy="1014651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21" name="Shape 16"/>
          <p:cNvSpPr/>
          <p:nvPr/>
        </p:nvSpPr>
        <p:spPr>
          <a:xfrm>
            <a:off x="614720" y="5597485"/>
            <a:ext cx="676394" cy="968931"/>
          </a:xfrm>
          <a:prstGeom prst="rect">
            <a:avLst/>
          </a:prstGeom>
          <a:solidFill>
            <a:srgbClr val="304755"/>
          </a:solidFill>
          <a:ln/>
        </p:spPr>
      </p:sp>
      <p:pic>
        <p:nvPicPr>
          <p:cNvPr id="2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6056" y="5955030"/>
            <a:ext cx="253603" cy="253603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1460183" y="5766554"/>
            <a:ext cx="2700218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Animation &amp; Rendering</a:t>
            </a:r>
            <a:endParaRPr lang="en-US" sz="1550" dirty="0"/>
          </a:p>
        </p:txBody>
      </p:sp>
      <p:sp>
        <p:nvSpPr>
          <p:cNvPr id="24" name="Text 18"/>
          <p:cNvSpPr/>
          <p:nvPr/>
        </p:nvSpPr>
        <p:spPr>
          <a:xfrm>
            <a:off x="1460183" y="6116598"/>
            <a:ext cx="12386429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Creating dynamic water flow, rainfall, and tank level change.</a:t>
            </a:r>
            <a:endParaRPr lang="en-US" sz="1300" dirty="0"/>
          </a:p>
        </p:txBody>
      </p:sp>
      <p:sp>
        <p:nvSpPr>
          <p:cNvPr id="25" name="Shape 19"/>
          <p:cNvSpPr/>
          <p:nvPr/>
        </p:nvSpPr>
        <p:spPr>
          <a:xfrm>
            <a:off x="591860" y="6758345"/>
            <a:ext cx="13446681" cy="1014651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26" name="Shape 20"/>
          <p:cNvSpPr/>
          <p:nvPr/>
        </p:nvSpPr>
        <p:spPr>
          <a:xfrm>
            <a:off x="614720" y="6781205"/>
            <a:ext cx="676394" cy="968931"/>
          </a:xfrm>
          <a:prstGeom prst="rect">
            <a:avLst/>
          </a:prstGeom>
          <a:solidFill>
            <a:srgbClr val="304755"/>
          </a:solidFill>
          <a:ln/>
        </p:spPr>
      </p:sp>
      <p:pic>
        <p:nvPicPr>
          <p:cNvPr id="27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26056" y="7138749"/>
            <a:ext cx="253603" cy="253603"/>
          </a:xfrm>
          <a:prstGeom prst="rect">
            <a:avLst/>
          </a:prstGeom>
        </p:spPr>
      </p:pic>
      <p:sp>
        <p:nvSpPr>
          <p:cNvPr id="28" name="Text 21"/>
          <p:cNvSpPr/>
          <p:nvPr/>
        </p:nvSpPr>
        <p:spPr>
          <a:xfrm>
            <a:off x="1460183" y="6950273"/>
            <a:ext cx="2413754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Interaction Handling</a:t>
            </a:r>
            <a:endParaRPr lang="en-US" sz="1550" dirty="0"/>
          </a:p>
        </p:txBody>
      </p:sp>
      <p:sp>
        <p:nvSpPr>
          <p:cNvPr id="29" name="Text 22"/>
          <p:cNvSpPr/>
          <p:nvPr/>
        </p:nvSpPr>
        <p:spPr>
          <a:xfrm>
            <a:off x="1460183" y="7300317"/>
            <a:ext cx="12386429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Enabling user interaction with various elements, allowing for adjustments within the simulation.</a:t>
            </a:r>
            <a:endParaRPr lang="en-US" sz="13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4EAC7AF-4FDE-CD98-9535-88D3F4A48B39}"/>
              </a:ext>
            </a:extLst>
          </p:cNvPr>
          <p:cNvSpPr/>
          <p:nvPr/>
        </p:nvSpPr>
        <p:spPr>
          <a:xfrm>
            <a:off x="12369521" y="7772996"/>
            <a:ext cx="2260879" cy="456604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37573"/>
            <a:ext cx="1027330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Methodology &amp; System Design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839879"/>
            <a:ext cx="34282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Tools &amp; Technologies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43114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Programming Language: Python for core logic.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89786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Graphics Library: OpenGL and Pygames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36459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IDE: Visual Studio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9869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Workflow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37724" y="557819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Asset Creation → Rendering Image → Simulation logic  → User interface →  Fluid Simulation</a:t>
            </a:r>
            <a:endParaRPr lang="en-US" sz="18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2869763"/>
            <a:ext cx="6185535" cy="35529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8D7F5EF-0608-44EB-7D48-18FB1837DC9B}"/>
              </a:ext>
            </a:extLst>
          </p:cNvPr>
          <p:cNvSpPr/>
          <p:nvPr/>
        </p:nvSpPr>
        <p:spPr>
          <a:xfrm>
            <a:off x="11796765" y="7174523"/>
            <a:ext cx="2833635" cy="1055077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7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5165" y="470416"/>
            <a:ext cx="6263045" cy="503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Features &amp; Functionalities</a:t>
            </a:r>
            <a:endParaRPr lang="en-US" sz="3150" dirty="0"/>
          </a:p>
        </p:txBody>
      </p:sp>
      <p:sp>
        <p:nvSpPr>
          <p:cNvPr id="4" name="Shape 1"/>
          <p:cNvSpPr/>
          <p:nvPr/>
        </p:nvSpPr>
        <p:spPr>
          <a:xfrm>
            <a:off x="6085165" y="1486733"/>
            <a:ext cx="7946469" cy="1249442"/>
          </a:xfrm>
          <a:prstGeom prst="roundRect">
            <a:avLst>
              <a:gd name="adj" fmla="val 8782"/>
            </a:avLst>
          </a:prstGeom>
          <a:solidFill>
            <a:srgbClr val="112836"/>
          </a:solidFill>
          <a:ln/>
        </p:spPr>
      </p:sp>
      <p:sp>
        <p:nvSpPr>
          <p:cNvPr id="5" name="Shape 2"/>
          <p:cNvSpPr/>
          <p:nvPr/>
        </p:nvSpPr>
        <p:spPr>
          <a:xfrm>
            <a:off x="6085165" y="1463873"/>
            <a:ext cx="7946469" cy="91440"/>
          </a:xfrm>
          <a:prstGeom prst="roundRect">
            <a:avLst>
              <a:gd name="adj" fmla="val 28066"/>
            </a:avLst>
          </a:prstGeom>
          <a:solidFill>
            <a:srgbClr val="0A988B"/>
          </a:solidFill>
          <a:ln/>
        </p:spPr>
      </p:sp>
      <p:sp>
        <p:nvSpPr>
          <p:cNvPr id="6" name="Shape 3"/>
          <p:cNvSpPr/>
          <p:nvPr/>
        </p:nvSpPr>
        <p:spPr>
          <a:xfrm>
            <a:off x="9801820" y="1230154"/>
            <a:ext cx="513159" cy="513159"/>
          </a:xfrm>
          <a:prstGeom prst="roundRect">
            <a:avLst>
              <a:gd name="adj" fmla="val 178190"/>
            </a:avLst>
          </a:prstGeom>
          <a:solidFill>
            <a:srgbClr val="0A988B"/>
          </a:solidFill>
          <a:ln/>
        </p:spPr>
      </p:sp>
      <p:sp>
        <p:nvSpPr>
          <p:cNvPr id="7" name="Text 4"/>
          <p:cNvSpPr/>
          <p:nvPr/>
        </p:nvSpPr>
        <p:spPr>
          <a:xfrm>
            <a:off x="9955768" y="1358384"/>
            <a:ext cx="205264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278999" y="1914406"/>
            <a:ext cx="2963942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Dynamic Rain Simulation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278999" y="2268617"/>
            <a:ext cx="7558802" cy="273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Adjustable rainfall intensity.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6085165" y="3163729"/>
            <a:ext cx="7946469" cy="1249442"/>
          </a:xfrm>
          <a:prstGeom prst="roundRect">
            <a:avLst>
              <a:gd name="adj" fmla="val 8782"/>
            </a:avLst>
          </a:prstGeom>
          <a:solidFill>
            <a:srgbClr val="112836"/>
          </a:solidFill>
          <a:ln/>
        </p:spPr>
      </p:sp>
      <p:sp>
        <p:nvSpPr>
          <p:cNvPr id="11" name="Shape 8"/>
          <p:cNvSpPr/>
          <p:nvPr/>
        </p:nvSpPr>
        <p:spPr>
          <a:xfrm>
            <a:off x="6085165" y="3140869"/>
            <a:ext cx="7946469" cy="91440"/>
          </a:xfrm>
          <a:prstGeom prst="roundRect">
            <a:avLst>
              <a:gd name="adj" fmla="val 28066"/>
            </a:avLst>
          </a:prstGeom>
          <a:solidFill>
            <a:srgbClr val="0A988B"/>
          </a:solidFill>
          <a:ln/>
        </p:spPr>
      </p:sp>
      <p:sp>
        <p:nvSpPr>
          <p:cNvPr id="12" name="Shape 9"/>
          <p:cNvSpPr/>
          <p:nvPr/>
        </p:nvSpPr>
        <p:spPr>
          <a:xfrm>
            <a:off x="9801820" y="2907149"/>
            <a:ext cx="513159" cy="513159"/>
          </a:xfrm>
          <a:prstGeom prst="roundRect">
            <a:avLst>
              <a:gd name="adj" fmla="val 178190"/>
            </a:avLst>
          </a:prstGeom>
          <a:solidFill>
            <a:srgbClr val="0A988B"/>
          </a:solidFill>
          <a:ln/>
        </p:spPr>
      </p:sp>
      <p:sp>
        <p:nvSpPr>
          <p:cNvPr id="13" name="Text 10"/>
          <p:cNvSpPr/>
          <p:nvPr/>
        </p:nvSpPr>
        <p:spPr>
          <a:xfrm>
            <a:off x="9955768" y="3035379"/>
            <a:ext cx="205264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278999" y="3591401"/>
            <a:ext cx="4130040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Real-time Water Flow Visualization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6278999" y="3945612"/>
            <a:ext cx="7558802" cy="273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Animated water paths from roof to tank.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6085165" y="4840724"/>
            <a:ext cx="7946469" cy="1249442"/>
          </a:xfrm>
          <a:prstGeom prst="roundRect">
            <a:avLst>
              <a:gd name="adj" fmla="val 8782"/>
            </a:avLst>
          </a:prstGeom>
          <a:solidFill>
            <a:srgbClr val="112836"/>
          </a:solidFill>
          <a:ln/>
        </p:spPr>
      </p:sp>
      <p:sp>
        <p:nvSpPr>
          <p:cNvPr id="17" name="Shape 14"/>
          <p:cNvSpPr/>
          <p:nvPr/>
        </p:nvSpPr>
        <p:spPr>
          <a:xfrm>
            <a:off x="6085165" y="4817864"/>
            <a:ext cx="7946469" cy="91440"/>
          </a:xfrm>
          <a:prstGeom prst="roundRect">
            <a:avLst>
              <a:gd name="adj" fmla="val 28066"/>
            </a:avLst>
          </a:prstGeom>
          <a:solidFill>
            <a:srgbClr val="0A988B"/>
          </a:solidFill>
          <a:ln/>
        </p:spPr>
      </p:sp>
      <p:sp>
        <p:nvSpPr>
          <p:cNvPr id="18" name="Shape 15"/>
          <p:cNvSpPr/>
          <p:nvPr/>
        </p:nvSpPr>
        <p:spPr>
          <a:xfrm>
            <a:off x="9801820" y="4584144"/>
            <a:ext cx="513159" cy="513159"/>
          </a:xfrm>
          <a:prstGeom prst="roundRect">
            <a:avLst>
              <a:gd name="adj" fmla="val 178190"/>
            </a:avLst>
          </a:prstGeom>
          <a:solidFill>
            <a:srgbClr val="0A988B"/>
          </a:solidFill>
          <a:ln/>
        </p:spPr>
      </p:sp>
      <p:sp>
        <p:nvSpPr>
          <p:cNvPr id="19" name="Text 16"/>
          <p:cNvSpPr/>
          <p:nvPr/>
        </p:nvSpPr>
        <p:spPr>
          <a:xfrm>
            <a:off x="9955768" y="4712375"/>
            <a:ext cx="205264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278999" y="5268397"/>
            <a:ext cx="3608070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Interactive Tank Management</a:t>
            </a:r>
            <a:endParaRPr lang="en-US" sz="1550" dirty="0"/>
          </a:p>
        </p:txBody>
      </p:sp>
      <p:sp>
        <p:nvSpPr>
          <p:cNvPr id="21" name="Text 18"/>
          <p:cNvSpPr/>
          <p:nvPr/>
        </p:nvSpPr>
        <p:spPr>
          <a:xfrm>
            <a:off x="6278999" y="5622607"/>
            <a:ext cx="7558802" cy="273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Monitor water levels, capacity, and overflow.</a:t>
            </a:r>
            <a:endParaRPr lang="en-US" sz="1300" dirty="0"/>
          </a:p>
        </p:txBody>
      </p:sp>
      <p:sp>
        <p:nvSpPr>
          <p:cNvPr id="22" name="Shape 19"/>
          <p:cNvSpPr/>
          <p:nvPr/>
        </p:nvSpPr>
        <p:spPr>
          <a:xfrm>
            <a:off x="6085165" y="6517719"/>
            <a:ext cx="7946469" cy="1249442"/>
          </a:xfrm>
          <a:prstGeom prst="roundRect">
            <a:avLst>
              <a:gd name="adj" fmla="val 8782"/>
            </a:avLst>
          </a:prstGeom>
          <a:solidFill>
            <a:srgbClr val="112836"/>
          </a:solidFill>
          <a:ln/>
        </p:spPr>
      </p:sp>
      <p:sp>
        <p:nvSpPr>
          <p:cNvPr id="23" name="Shape 20"/>
          <p:cNvSpPr/>
          <p:nvPr/>
        </p:nvSpPr>
        <p:spPr>
          <a:xfrm>
            <a:off x="6085165" y="6494859"/>
            <a:ext cx="7946469" cy="91440"/>
          </a:xfrm>
          <a:prstGeom prst="roundRect">
            <a:avLst>
              <a:gd name="adj" fmla="val 28066"/>
            </a:avLst>
          </a:prstGeom>
          <a:solidFill>
            <a:srgbClr val="0A988B"/>
          </a:solidFill>
          <a:ln/>
        </p:spPr>
      </p:sp>
      <p:sp>
        <p:nvSpPr>
          <p:cNvPr id="24" name="Shape 21"/>
          <p:cNvSpPr/>
          <p:nvPr/>
        </p:nvSpPr>
        <p:spPr>
          <a:xfrm>
            <a:off x="9801820" y="6261140"/>
            <a:ext cx="513159" cy="513159"/>
          </a:xfrm>
          <a:prstGeom prst="roundRect">
            <a:avLst>
              <a:gd name="adj" fmla="val 178190"/>
            </a:avLst>
          </a:prstGeom>
          <a:solidFill>
            <a:srgbClr val="0A988B"/>
          </a:solidFill>
          <a:ln/>
        </p:spPr>
      </p:sp>
      <p:sp>
        <p:nvSpPr>
          <p:cNvPr id="25" name="Text 22"/>
          <p:cNvSpPr/>
          <p:nvPr/>
        </p:nvSpPr>
        <p:spPr>
          <a:xfrm>
            <a:off x="9955768" y="6389370"/>
            <a:ext cx="205264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278999" y="6945392"/>
            <a:ext cx="2320052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Dynamic Scenarios</a:t>
            </a:r>
            <a:endParaRPr lang="en-US" sz="1550" dirty="0"/>
          </a:p>
        </p:txBody>
      </p:sp>
      <p:sp>
        <p:nvSpPr>
          <p:cNvPr id="27" name="Text 24"/>
          <p:cNvSpPr/>
          <p:nvPr/>
        </p:nvSpPr>
        <p:spPr>
          <a:xfrm>
            <a:off x="6278999" y="7299603"/>
            <a:ext cx="7558802" cy="273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Change in the background according to intensity of rain.</a:t>
            </a:r>
            <a:endParaRPr lang="en-US" sz="13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7E6475A-C57D-09C0-B404-BCBA08956FCC}"/>
              </a:ext>
            </a:extLst>
          </p:cNvPr>
          <p:cNvSpPr/>
          <p:nvPr/>
        </p:nvSpPr>
        <p:spPr>
          <a:xfrm>
            <a:off x="12118312" y="7767161"/>
            <a:ext cx="2512088" cy="462439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4969" y="553879"/>
            <a:ext cx="7596187" cy="592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Expected Output &amp; Results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89" y="1679615"/>
            <a:ext cx="4294346" cy="2417326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027" y="1679615"/>
            <a:ext cx="4294346" cy="2417326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3465" y="1679615"/>
            <a:ext cx="4294346" cy="2417326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589" y="4258032"/>
            <a:ext cx="13205222" cy="2417326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704969" y="7032427"/>
            <a:ext cx="13220462" cy="644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final output will be an </a:t>
            </a:r>
            <a:r>
              <a:rPr lang="en-US" sz="1550" dirty="0">
                <a:solidFill>
                  <a:srgbClr val="007EBD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interactive 2D/3D simulation</a:t>
            </a: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showcasing the full functionality of a rainwater harvesting system, complete with adjustable parameters and clear visual feedback.</a:t>
            </a:r>
            <a:endParaRPr lang="en-US" sz="15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00517C-DF5A-6EA5-5C56-74CD1C8C0981}"/>
              </a:ext>
            </a:extLst>
          </p:cNvPr>
          <p:cNvSpPr/>
          <p:nvPr/>
        </p:nvSpPr>
        <p:spPr>
          <a:xfrm>
            <a:off x="12068070" y="7677031"/>
            <a:ext cx="2562330" cy="552569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532</Words>
  <Application>Microsoft Office PowerPoint</Application>
  <PresentationFormat>Custom</PresentationFormat>
  <Paragraphs>86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Cabin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Bishesh Kachhapati</cp:lastModifiedBy>
  <cp:revision>2</cp:revision>
  <dcterms:created xsi:type="dcterms:W3CDTF">2026-01-01T05:56:20Z</dcterms:created>
  <dcterms:modified xsi:type="dcterms:W3CDTF">2026-01-01T05:59:52Z</dcterms:modified>
</cp:coreProperties>
</file>